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1" r:id="rId42"/>
    <p:sldId id="302" r:id="rId43"/>
    <p:sldId id="296" r:id="rId44"/>
    <p:sldId id="304" r:id="rId45"/>
    <p:sldId id="297" r:id="rId46"/>
    <p:sldId id="298" r:id="rId47"/>
    <p:sldId id="299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CD3-7F43-86AD-BD1E-AF4894305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16D65-8AFC-BCE3-81FF-0B33FE9F5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581F3-B16A-9826-6654-E8A1B271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2AA2E-FCA0-D8B4-4FE8-F3124230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DA507-9BFD-30C2-4A87-EC877428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8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149A-AC8E-6A35-AE82-B9F2510D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93965-A79C-22ED-E146-E02B7A978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595CA-EE44-5D0D-5614-27AD0BEB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93DEB-AEE6-6F3C-65EF-0F62535E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F2410-E64B-D958-9972-369BBE2D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7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7FAAC0-27B3-96C5-CC68-32BEFA8B8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A9020-20D4-08BD-7129-5187329BA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3771-3DF8-A6A2-81B3-AC5DACFB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09CF1-8A89-0F4D-0166-0BD7914A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B117E-E42F-EF62-D214-F00D7127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48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3FC9-281E-760F-12A9-2ED2AAB8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4A24-3A8C-2EEB-A940-CECFCBE5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E8F95-496F-C140-E04D-2DEDC33B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27F14-F09B-3E33-0EF7-2C728EE2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1434-897E-AFCE-3E48-180CDD0D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4D75-C823-44CD-1BC8-C57A6D519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4047-8140-5C08-5469-5811A879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2B2EB-2478-FC04-8924-03D4D987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FC673-4A95-E0D6-D7ED-CD89D97E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9DDD2-0B8F-BB9B-4D0C-B3205618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9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61FB-1542-B5FE-0411-B82F7925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2A11-FCC6-904C-ED07-F610551A2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7EE68-D500-8774-A7E8-2D155FB3D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68F47-BAFC-9DD7-FC7B-1E07837DC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60B34-ABED-116B-57BD-5BA5DCB6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6F6B-FEA6-2D4F-6A4A-4F7C9F47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5C3A-4FD0-A5CC-B76D-2EEC0AB35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1C78B-2162-BF6B-8787-FA30F376B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37D03-91D2-72E2-FFDC-F88749197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3998C-22F4-193B-8E47-C321AD2C2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09C01-3C74-CE60-B284-F9A0D3D03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96080-2AA2-917B-DBC9-A7E8AD1B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D67F1-CEB9-762C-3DBA-C7E1DFC8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DC1A1-1DF1-3654-5960-090C0641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35837-A676-A1F1-7DB5-3CD9C676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C6B70-BCC3-CC4C-42E4-50AEA861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362A6-FD74-446B-DEC9-2AD5776B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95768-DBD3-55D8-73DE-C25280C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7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46E83-59EF-842F-4A4A-2A2D77DA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6DB2E-2DF9-3384-7A4C-7911499A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D53D-B679-04BB-FCB3-4F972319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2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0429-888F-1F78-D28E-38097905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1A329-A4C3-C25D-166B-019B4FD23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9AD35-28F3-F675-F574-4C82A36CE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E9BB9-E6E9-4EBB-92FA-3ACF3A39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F22CD-9274-6E58-734A-9D3A9F01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FD3AE-827B-9BE9-7294-E2107D38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1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413F-19E5-E1B5-1189-A172572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91DAD3-572B-F931-3D56-AC4436285D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B46C3-5038-87F2-DC16-76630CA8F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132B3-096F-E1FD-550A-D3439836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88D2B-272A-CE8B-1A06-2FC175D8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6835-80E3-89CD-325B-19A40A30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ED4D1-5FDC-DDCB-070B-3870976B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EE17F-36AF-10B2-E6F8-3511DFEF3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4B58A-9433-E1B4-C36F-EED20247C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7BF35-BADE-2730-17A2-5146E1505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803DC-0292-CABC-073F-494E0BC2F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9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7627DF-5434-7AF1-2CD3-9E3ABE7D9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OpenRemote IoT platforma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88742-C601-016E-1D60-B26036E5D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sr-Latn-RS" dirty="0"/>
          </a:p>
          <a:p>
            <a:r>
              <a:rPr lang="sr-Latn-RS" dirty="0"/>
              <a:t>Sveprisutno računarstvo – Projekat 1</a:t>
            </a:r>
          </a:p>
          <a:p>
            <a:r>
              <a:rPr lang="sr-Latn-RS" dirty="0"/>
              <a:t>Vukadin Drašković 1613</a:t>
            </a:r>
          </a:p>
        </p:txBody>
      </p:sp>
    </p:spTree>
    <p:extLst>
      <p:ext uri="{BB962C8B-B14F-4D97-AF65-F5344CB8AC3E}">
        <p14:creationId xmlns:p14="http://schemas.microsoft.com/office/powerpoint/2010/main" val="3278463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475C-87AB-BE99-E5BA-3C07676D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Prikaz OpenRemote-a nakon pokretanja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661BB5-B461-B8EE-2C1A-CAA03DB70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76" y="1825625"/>
            <a:ext cx="7738848" cy="4351338"/>
          </a:xfrm>
        </p:spPr>
      </p:pic>
    </p:spTree>
    <p:extLst>
      <p:ext uri="{BB962C8B-B14F-4D97-AF65-F5344CB8AC3E}">
        <p14:creationId xmlns:p14="http://schemas.microsoft.com/office/powerpoint/2010/main" val="281174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761F-8966-3DCC-C797-96FA375A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</a:t>
            </a:r>
            <a:r>
              <a:rPr lang="en-US" dirty="0"/>
              <a:t> Asset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4CBB-207F-2220-EF90-A98FF7ABC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Ukoliko odemo na karticu </a:t>
            </a:r>
            <a:r>
              <a:rPr lang="sr-Latn-RS" i="1" dirty="0"/>
              <a:t>Assets</a:t>
            </a:r>
            <a:r>
              <a:rPr lang="sr-Latn-RS" dirty="0"/>
              <a:t>, možemo videti sledeći prikaz na ekranu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AE5F0-D2EE-AFF5-5E87-FE7110AF6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02" y="2520369"/>
            <a:ext cx="7408396" cy="39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7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6EBC-F369-95EF-B4C4-52787E13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 Asset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2D4EB-55FE-8AF5-4BC0-D42409D4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i="1" dirty="0"/>
              <a:t>Asset</a:t>
            </a:r>
            <a:r>
              <a:rPr lang="sr-Latn-RS" dirty="0"/>
              <a:t> predstavlja apstrakciju uređaja koji želimo da bude deo našeg IoT sistema</a:t>
            </a:r>
          </a:p>
          <a:p>
            <a:r>
              <a:rPr lang="sr-Latn-RS" dirty="0"/>
              <a:t>Postoje 2 vrste </a:t>
            </a:r>
            <a:r>
              <a:rPr lang="sr-Latn-RS" i="1" dirty="0"/>
              <a:t>Asset</a:t>
            </a:r>
            <a:r>
              <a:rPr lang="sr-Latn-RS" dirty="0"/>
              <a:t>-a: običan Asset i Agent.</a:t>
            </a:r>
          </a:p>
          <a:p>
            <a:r>
              <a:rPr lang="sr-Latn-RS" i="1" dirty="0"/>
              <a:t>Agent</a:t>
            </a:r>
            <a:r>
              <a:rPr lang="sr-Latn-RS" dirty="0"/>
              <a:t> je apstrakcija </a:t>
            </a:r>
            <a:r>
              <a:rPr lang="sr-Latn-RS" i="1" dirty="0"/>
              <a:t>gateway</a:t>
            </a:r>
            <a:r>
              <a:rPr lang="sr-Latn-RS" dirty="0"/>
              <a:t>-a preko koga uređaji međusobno komuniciraju – može biti HTTP agent, MQTT agent, Mail agent...</a:t>
            </a:r>
          </a:p>
        </p:txBody>
      </p:sp>
    </p:spTree>
    <p:extLst>
      <p:ext uri="{BB962C8B-B14F-4D97-AF65-F5344CB8AC3E}">
        <p14:creationId xmlns:p14="http://schemas.microsoft.com/office/powerpoint/2010/main" val="718692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2C0E-3CCC-89F9-DAE6-85646729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 Agent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38938-1F78-EA62-F588-906AB015B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</p:spTree>
    <p:extLst>
      <p:ext uri="{BB962C8B-B14F-4D97-AF65-F5344CB8AC3E}">
        <p14:creationId xmlns:p14="http://schemas.microsoft.com/office/powerpoint/2010/main" val="381309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9CC1-0CFE-0ADB-1382-605911C1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 Asset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B8289-71EC-B317-39C8-5013CBB79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494" y="1825625"/>
            <a:ext cx="8127012" cy="4351338"/>
          </a:xfrm>
        </p:spPr>
      </p:pic>
    </p:spTree>
    <p:extLst>
      <p:ext uri="{BB962C8B-B14F-4D97-AF65-F5344CB8AC3E}">
        <p14:creationId xmlns:p14="http://schemas.microsoft.com/office/powerpoint/2010/main" val="323078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3001-FF18-1345-7E74-C14B6688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agenta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22CB5-F80C-0151-4082-80B26DEB3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Kako bismo omogućili komunikaciju uređaja, kreiraćemo jednog MQTT agenta sa imenom MQTT Broker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2E17D-21A3-B7FA-7554-F01B6456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606" y="2816789"/>
            <a:ext cx="6530788" cy="34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18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04A0-7CEC-31B7-5ED1-38C36AC7C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agenta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53B73-9BE1-F9EA-A885-F3F3CFB32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Za host ćemo navesti adresu i port brokera – u ovom slučaju naziv docker kontejnera kojim je pokrenut EMQX MQTT broker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2FE2B-96D0-515F-41EE-0912CCBC1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364" y="2757964"/>
            <a:ext cx="7297271" cy="39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4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AB2F-6EF5-F70D-7437-E2709C27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agenta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D0EA2-9717-8803-F414-38274FC78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Ovim je postavljen MQTT agent koji će omogućiti komunikaciju između uređaja</a:t>
            </a:r>
          </a:p>
          <a:p>
            <a:r>
              <a:rPr lang="sr-Latn-RS" dirty="0"/>
              <a:t>Sada je potrebno kreirati uređaje koji će se služiti MQTT agentom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9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83D5-4C05-0B54-2D5F-10CDA9F8C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1AA0B-BA5B-F364-77F1-D676AFE00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Kreiranje Light Asset-a kome je parent upravo malopre kreirani MQTT agent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04668-EF8F-83DF-6C51-51F32F9E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23" y="2321859"/>
            <a:ext cx="7974153" cy="42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0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BE8-BAD0-8290-531D-2B05AF79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E07A-0CB2-BB58-ED56-140CD4546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Postavljanje crvene boje i intenziteta osvetljenja na 90%</a:t>
            </a:r>
          </a:p>
          <a:p>
            <a:r>
              <a:rPr lang="sr-Latn-RS" dirty="0"/>
              <a:t>Na kartici </a:t>
            </a:r>
            <a:r>
              <a:rPr lang="sr-Latn-RS" i="1" dirty="0"/>
              <a:t>Modify</a:t>
            </a:r>
            <a:r>
              <a:rPr lang="sr-Latn-RS" dirty="0"/>
              <a:t> je omogućeno povezivanje ovog Asset-a sa MQTT agentom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09375-DD49-A205-AD66-2B1DBA9A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046" y="2921169"/>
            <a:ext cx="6673908" cy="35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3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3D69-165C-D6EF-7383-113A38F7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8A956-0866-8409-5BAF-59B2DE62A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OpenRemote</a:t>
            </a:r>
            <a:r>
              <a:rPr lang="en-US" dirty="0"/>
              <a:t> je </a:t>
            </a:r>
            <a:r>
              <a:rPr lang="sr-Latn-RS" dirty="0"/>
              <a:t>platforma otvorenog koda</a:t>
            </a:r>
            <a:r>
              <a:rPr lang="en-US" dirty="0"/>
              <a:t> za </a:t>
            </a:r>
            <a:r>
              <a:rPr lang="sr-Latn-RS" dirty="0"/>
              <a:t>razvoj IoT aplikacija</a:t>
            </a:r>
            <a:endParaRPr lang="en-US" dirty="0"/>
          </a:p>
          <a:p>
            <a:r>
              <a:rPr lang="sr-Latn-RS" dirty="0"/>
              <a:t>Kreiran</a:t>
            </a:r>
            <a:r>
              <a:rPr lang="en-US" dirty="0"/>
              <a:t> je 2015. </a:t>
            </a:r>
            <a:r>
              <a:rPr lang="sr-Latn-RS" dirty="0"/>
              <a:t>godine</a:t>
            </a:r>
          </a:p>
          <a:p>
            <a:r>
              <a:rPr lang="sr-Latn-RS" dirty="0"/>
              <a:t>Sedište u Holandiji</a:t>
            </a:r>
          </a:p>
          <a:p>
            <a:r>
              <a:rPr lang="sr-Latn-RS" dirty="0"/>
              <a:t>Primarno baziran na kreiranju </a:t>
            </a:r>
            <a:r>
              <a:rPr lang="sr-Latn-RS" i="1" dirty="0"/>
              <a:t>Smart House </a:t>
            </a:r>
            <a:r>
              <a:rPr lang="sr-Latn-RS" dirty="0"/>
              <a:t>i </a:t>
            </a:r>
            <a:r>
              <a:rPr lang="sr-Latn-RS" i="1" dirty="0"/>
              <a:t>Smart City </a:t>
            </a:r>
            <a:r>
              <a:rPr lang="sr-Latn-RS" dirty="0"/>
              <a:t>rešenja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BA7E-8233-FF32-FBAF-517ADD0C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B78CA-A3AA-9454-6380-192953A4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 kartici location možemo postaviti lokaciju uređaja na mapi</a:t>
            </a:r>
          </a:p>
          <a:p>
            <a:r>
              <a:rPr lang="sr-Latn-RS" dirty="0"/>
              <a:t>Kako bismo upravljali da li je svetlo on ili off, potrebno je otvoriti karticu onOff i ići na ADD CONFIGURATION ITEMS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B4A61-E836-1A39-843B-FEEA5EE1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88" y="3192656"/>
            <a:ext cx="6598024" cy="35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8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EA43-60D7-EEE0-DBC2-91B36B64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B5CAB9-E928-E7EA-C526-59ED3EB38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496" y="1825625"/>
            <a:ext cx="8107007" cy="4351338"/>
          </a:xfrm>
        </p:spPr>
      </p:pic>
    </p:spTree>
    <p:extLst>
      <p:ext uri="{BB962C8B-B14F-4D97-AF65-F5344CB8AC3E}">
        <p14:creationId xmlns:p14="http://schemas.microsoft.com/office/powerpoint/2010/main" val="30629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3E9A-5A92-3D85-6732-4AB12CEA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F42641-D911-9F7E-F7DC-AEF7DF8C3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Zatim je potrebno odabrati MQTT Broker za Agent ID i ići na ADD PARAMETER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29C79-1709-8975-7BEC-FE7E2F3A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6" y="2671483"/>
            <a:ext cx="7306908" cy="39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54D3-BE5D-132C-C591-43BA2286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056E3-CDA5-9297-DB5D-CD99E0C7D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723" y="1825625"/>
            <a:ext cx="8146553" cy="4351338"/>
          </a:xfrm>
        </p:spPr>
      </p:pic>
    </p:spTree>
    <p:extLst>
      <p:ext uri="{BB962C8B-B14F-4D97-AF65-F5344CB8AC3E}">
        <p14:creationId xmlns:p14="http://schemas.microsoft.com/office/powerpoint/2010/main" val="3403254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1521-EA30-4A18-0982-AF1E9ABB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19A2C-59E5-CD0F-644A-35A726605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Sada je potrebno staviti naziv MQTT topika na koji će uređaj biti pretplaćen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FEA3-241D-2C10-5317-6C5E6486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573" y="2617695"/>
            <a:ext cx="7394853" cy="396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59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11BC-B84E-2E61-0140-70450D4E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9A461-7B3F-65D8-DDDD-FF097634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Nakon toga je potrebno dodati filter dodavanjem novog parametra, gde se navodi iz kojih JSON atributa će uređaj uzeti vrednost za onOff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DBB56-6A15-1480-A790-5C3697D4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5" y="2789325"/>
            <a:ext cx="7189694" cy="38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7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DF6B-67A2-2DB3-601A-4D7D7870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60ED-9416-F133-72BA-81268CB78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Dodati Item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87BF2-1507-FD02-6C6E-8B1C1E3E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870" y="2418534"/>
            <a:ext cx="7808259" cy="41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71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FBE86-8043-9D2E-7C39-AA9B17CE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B653-F0B7-6890-E4EA-91A464F5D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Odabrati JSON Path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1F8D6-E0A1-F435-C63A-7951D09C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384661"/>
            <a:ext cx="7924800" cy="42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01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FD0E-8284-5DEA-53FE-22B1B941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14293-5237-5198-0B33-7BC1F1AFA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Navesti da će atribut Light Asset-a onOff uzeti vrednost onOff iz JSON podatka koji preuzme sa topika. Ići na SAVE u gornjem desnom uglu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9B782-4BB1-91DE-748B-FE2D666D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34" y="2834729"/>
            <a:ext cx="6822141" cy="36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62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7A97-FD2A-2B13-0970-6D609DA5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rada uređaja i agenta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EE31A-B609-5BDA-9C78-244C62CC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Ukoliko </a:t>
            </a:r>
            <a:r>
              <a:rPr lang="en-US" dirty="0"/>
              <a:t>se </a:t>
            </a:r>
            <a:r>
              <a:rPr lang="sr-Latn-RS" dirty="0"/>
              <a:t>preko Postman-a pošalje podatak na MQTT rule</a:t>
            </a:r>
            <a:r>
              <a:rPr lang="en-US" dirty="0"/>
              <a:t>/</a:t>
            </a:r>
            <a:r>
              <a:rPr lang="sr-Latn-RS" dirty="0"/>
              <a:t>light, vidi se da se atribut onOff Light Asset-a menja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03440-25D5-8F39-83E3-19F21B402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23" y="2686307"/>
            <a:ext cx="7225553" cy="40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5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2529-1714-5403-4DBC-C72AF156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 arhitektura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7B4C0-8697-4EC9-9744-4F199592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3725" cy="4351338"/>
          </a:xfrm>
        </p:spPr>
        <p:txBody>
          <a:bodyPr/>
          <a:lstStyle/>
          <a:p>
            <a:r>
              <a:rPr lang="sr-Latn-RS" dirty="0"/>
              <a:t>Sastoji se od četiri kontejnera koja se pokreću unutar docker compose-a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i="1" dirty="0"/>
              <a:t>proxy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i="1" dirty="0"/>
              <a:t>postgresql 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i="1" dirty="0"/>
              <a:t>keycloak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i="1" dirty="0"/>
              <a:t>manager</a:t>
            </a:r>
          </a:p>
          <a:p>
            <a:endParaRPr lang="sr-Latn-RS" dirty="0"/>
          </a:p>
          <a:p>
            <a:r>
              <a:rPr lang="sr-Latn-RS" dirty="0"/>
              <a:t>Zanimljivo je što su svi ovi </a:t>
            </a:r>
            <a:r>
              <a:rPr lang="sr-Latn-RS" i="1" dirty="0"/>
              <a:t>docker image</a:t>
            </a:r>
            <a:r>
              <a:rPr lang="sr-Latn-RS" dirty="0"/>
              <a:t>-i smešteni u </a:t>
            </a:r>
            <a:r>
              <a:rPr lang="sr-Latn-RS" i="1" dirty="0"/>
              <a:t>Docker Registry</a:t>
            </a:r>
            <a:r>
              <a:rPr lang="sr-Latn-RS" dirty="0"/>
              <a:t>-ju </a:t>
            </a:r>
            <a:r>
              <a:rPr lang="sr-Latn-RS" i="1" dirty="0"/>
              <a:t>OpenRemote</a:t>
            </a:r>
            <a:r>
              <a:rPr lang="sr-Latn-RS" dirty="0"/>
              <a:t>-a</a:t>
            </a:r>
          </a:p>
          <a:p>
            <a:r>
              <a:rPr lang="sr-Latn-RS" dirty="0"/>
              <a:t>Moguće je dodati nove kontejnere koji će pružiti podršku radu IoT sistema (na primer MQTT broker)</a:t>
            </a:r>
          </a:p>
        </p:txBody>
      </p:sp>
    </p:spTree>
    <p:extLst>
      <p:ext uri="{BB962C8B-B14F-4D97-AF65-F5344CB8AC3E}">
        <p14:creationId xmlns:p14="http://schemas.microsoft.com/office/powerpoint/2010/main" val="1985451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DFC3-3B3A-FF5E-AC38-78EB5213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rada uređaja i agenta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AF89C-DB9C-8D34-E5CF-D0EB6B3D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557" y="1825625"/>
            <a:ext cx="8114885" cy="4351338"/>
          </a:xfrm>
        </p:spPr>
      </p:pic>
    </p:spTree>
    <p:extLst>
      <p:ext uri="{BB962C8B-B14F-4D97-AF65-F5344CB8AC3E}">
        <p14:creationId xmlns:p14="http://schemas.microsoft.com/office/powerpoint/2010/main" val="2455272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E8C0-FAA0-210C-0C9E-E25DEFAF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rada uređaja i agenta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A8131-4B1E-AF64-F7D6-5B6ACF52C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76" y="1825625"/>
            <a:ext cx="7738848" cy="4351338"/>
          </a:xfrm>
        </p:spPr>
      </p:pic>
    </p:spTree>
    <p:extLst>
      <p:ext uri="{BB962C8B-B14F-4D97-AF65-F5344CB8AC3E}">
        <p14:creationId xmlns:p14="http://schemas.microsoft.com/office/powerpoint/2010/main" val="2662345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0E81-A7D8-C665-D96C-9AF72374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rada uređaja i agenta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45F96-ABE6-B2CA-1332-D1D62E98B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610" y="1825625"/>
            <a:ext cx="8122779" cy="4351338"/>
          </a:xfrm>
        </p:spPr>
      </p:pic>
    </p:spTree>
    <p:extLst>
      <p:ext uri="{BB962C8B-B14F-4D97-AF65-F5344CB8AC3E}">
        <p14:creationId xmlns:p14="http://schemas.microsoft.com/office/powerpoint/2010/main" val="375823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B400-435C-38E6-1DAC-A3EC7E7B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Slanje podataka sa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AAF8-D30D-9248-4D1C-B852EA32C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Da bi uređaj slao podatke na MQTT topik, potrebno je otići na ADD PARAMETER i selektovati Publish Topic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11510-9CB2-E304-9555-39141FB8D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1" y="2684253"/>
            <a:ext cx="7082118" cy="380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87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E4C3-F0DA-BF0F-8637-B0A44BD3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Slanje podataka sa uređaja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DA0CE-DA41-E463-8BCE-5A7721218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723" y="1825625"/>
            <a:ext cx="8146553" cy="4351338"/>
          </a:xfrm>
        </p:spPr>
      </p:pic>
    </p:spTree>
    <p:extLst>
      <p:ext uri="{BB962C8B-B14F-4D97-AF65-F5344CB8AC3E}">
        <p14:creationId xmlns:p14="http://schemas.microsoft.com/office/powerpoint/2010/main" val="2980153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4DC09-ABBF-46F4-C2F9-34E9A26C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Slanje podataka sa uređaja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921B1E-0CC0-B2F4-5A9A-5FE1E97B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Postaviti naziv topika na koji se podaci šalju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A9622-C386-7433-55D1-F1D49D15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80" y="2380675"/>
            <a:ext cx="7698840" cy="41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96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04A9-AA5A-4BF2-956E-1E895876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Slanje podataka sa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95330-A9BB-5510-8283-554C0EAA6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Potrebno je dodati Write Value parametar kako bi specificirali koje atribute iz JSON podatka treba da prihvati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743BC-B8EC-1906-2184-02AA0368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94" y="2692017"/>
            <a:ext cx="7109012" cy="38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84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7EB1-BD1B-83AC-9678-6F18542E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Slanje podataka sa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9549-09C0-0D0F-60FB-2C8EF321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Potrebno je navesti izgled podatka koji će uređaj slati</a:t>
            </a:r>
            <a:r>
              <a:rPr lang="en-US" dirty="0"/>
              <a:t> </a:t>
            </a:r>
            <a:r>
              <a:rPr lang="sr-Latn-RS" dirty="0"/>
              <a:t>i ići na SAVE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E96DF-A2CE-E334-9C14-597F24DC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46" y="2456794"/>
            <a:ext cx="7530353" cy="40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65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5BBA-8538-EB9A-E340-70DB16B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slanja podataka sa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846B-7323-40AC-7A14-1EA6B7088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Uk</a:t>
            </a:r>
            <a:r>
              <a:rPr lang="en-US" dirty="0" err="1"/>
              <a:t>oliko</a:t>
            </a:r>
            <a:r>
              <a:rPr lang="en-US" dirty="0"/>
              <a:t>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uklju</a:t>
            </a:r>
            <a:r>
              <a:rPr lang="sr-Latn-RS" dirty="0"/>
              <a:t>čimo svetlo, videćemo da su podaci stigli na topic u Postman-u (iz nepoznatih razloga stoji Send failed iako sve radi)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0E90B-A0CD-C30F-8AD7-F936D7B6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82" y="2680177"/>
            <a:ext cx="7306235" cy="39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55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1B5D7-8EA3-5EAE-A621-6AF017CF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slanja podataka sa uređaja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ED6039-BEEF-6F57-4811-966B8E893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76" y="1825625"/>
            <a:ext cx="77388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7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6559-3064-587A-B2CC-14340D7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Proxy container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0EE12-D975-91E3-E424-37B487D04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7409"/>
            <a:ext cx="10515600" cy="4147769"/>
          </a:xfrm>
        </p:spPr>
      </p:pic>
    </p:spTree>
    <p:extLst>
      <p:ext uri="{BB962C8B-B14F-4D97-AF65-F5344CB8AC3E}">
        <p14:creationId xmlns:p14="http://schemas.microsoft.com/office/powerpoint/2010/main" val="3622315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87D4-4842-7938-4602-FFF49124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Dodavanje novog uređaja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50245C-34BE-5CCE-7F42-817EC054F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Potrebno je dodati još jedan uređaj koji će biti pretplaćen na topik light</a:t>
            </a:r>
            <a:r>
              <a:rPr lang="en-US" dirty="0"/>
              <a:t>/data</a:t>
            </a:r>
            <a:r>
              <a:rPr lang="sr-Latn-RS" dirty="0"/>
              <a:t> kako</a:t>
            </a:r>
            <a:r>
              <a:rPr lang="en-US" dirty="0"/>
              <a:t> bi se </a:t>
            </a:r>
            <a:r>
              <a:rPr lang="sr-Latn-RS" dirty="0"/>
              <a:t>prilikom uključivanja</a:t>
            </a:r>
            <a:r>
              <a:rPr lang="en-US" dirty="0"/>
              <a:t>/</a:t>
            </a:r>
            <a:r>
              <a:rPr lang="sr-Latn-RS" dirty="0"/>
              <a:t>isključivanja svetla temperatura menjala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9BB937-7367-F6AB-C108-7A1DA20D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88" y="3080802"/>
            <a:ext cx="6369423" cy="341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89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E976-7B82-FC02-0779-E69AD9F5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E983-87BC-AB26-413B-3063BD7D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Pravila u OpenRemote-u predstavljaju vid uzajamnog delovanja više uređaja u sistemu</a:t>
            </a:r>
          </a:p>
          <a:p>
            <a:r>
              <a:rPr lang="sr-Latn-RS" dirty="0"/>
              <a:t>Tri tipa pravila prikazana na slici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DE30A-EF12-B941-013D-3667AE4C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71" y="3178889"/>
            <a:ext cx="6580094" cy="352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12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A1E7-FADA-A25F-192F-25C12509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9F43-38FB-D200-A192-AF51E640B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When-Then pravilo predstavlja usledično-posledičnu vezu dva uređaja, za šta je dat primer kasnije</a:t>
            </a:r>
          </a:p>
          <a:p>
            <a:r>
              <a:rPr lang="sr-Latn-RS" dirty="0"/>
              <a:t>Flow pravilo se koristi za okidanje akcija usled virtuelnih vrednosti senzora – ne uzima se stvarna vrednost senzora uređaja, već se izvrše određene modifikacije i spajanje sa vrednostima drugih senzora</a:t>
            </a:r>
          </a:p>
          <a:p>
            <a:r>
              <a:rPr lang="sr-Latn-RS" dirty="0"/>
              <a:t>Groovy pravilo se koristi se definisanje kompleksnih pravila korišćenjem Groovy jezika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7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20FF-1AB7-7B55-C18B-8E95C214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F2E2-7B2E-1289-37A6-D08A11E0E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 kartici Rules iz menija se može postaviti pravilo po kome će upravljati naši uređaji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1CF82-1B06-8789-0DE1-3A850B5F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247" y="2827136"/>
            <a:ext cx="6983506" cy="37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46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AFD0-2B57-4574-9E3C-2EEB6D2C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53B83-6089-643B-B29E-C3BBF12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Recimo da se uređaj čiji se atributi ispituju prilikom okidanja pravila naziva WHEN uređaj, a da se uređaj čiji se atributi ažuriraju zove THEN uređaj</a:t>
            </a:r>
          </a:p>
          <a:p>
            <a:r>
              <a:rPr lang="sr-Latn-RS"/>
              <a:t>VAŽNA NAPOMENA: Neophodno je da se MQTT topik na koji WHEN uređaj pablišuje podatke i MQTT topik na koji je THEN uređaj pretplaćen poklope kako bi pravilo funkcionisalo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64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19B4-BF38-B3C9-C7BE-747A42CB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77110-D118-E912-6F75-1BD65648F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Dodata su pravila da se prilikom uključivanja svetla omogući utikač, i da se prilikom isključivanja svetla onemogući prekidač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4CF3-888A-C732-6632-9C070E91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30345"/>
            <a:ext cx="7162800" cy="38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8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0A1B-819C-05EA-AD35-53B1C1A8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Demonstracija rada pravila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DA2DF1-F01A-BFC4-44DC-13C9CF7B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496" y="1825625"/>
            <a:ext cx="8107007" cy="4351338"/>
          </a:xfrm>
        </p:spPr>
      </p:pic>
    </p:spTree>
    <p:extLst>
      <p:ext uri="{BB962C8B-B14F-4D97-AF65-F5344CB8AC3E}">
        <p14:creationId xmlns:p14="http://schemas.microsoft.com/office/powerpoint/2010/main" val="4014702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3F3D-CE50-0090-EB24-4BEFE60C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Demonstracija rada pravila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2D825-8266-5B7F-E59A-DAB583F07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693" y="1825625"/>
            <a:ext cx="8138613" cy="4351338"/>
          </a:xfrm>
        </p:spPr>
      </p:pic>
    </p:spTree>
    <p:extLst>
      <p:ext uri="{BB962C8B-B14F-4D97-AF65-F5344CB8AC3E}">
        <p14:creationId xmlns:p14="http://schemas.microsoft.com/office/powerpoint/2010/main" val="3241486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05B7-64A1-F033-B15E-1F43FE929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r-Latn-RS" dirty="0"/>
              <a:t>Hvala na pažnji!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7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D394-477A-9325-121E-F52AB2B55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Postgresql container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DBA3F-53E6-705C-B8D5-DBCE712E6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153" y="3220135"/>
            <a:ext cx="6401693" cy="1562318"/>
          </a:xfrm>
        </p:spPr>
      </p:pic>
    </p:spTree>
    <p:extLst>
      <p:ext uri="{BB962C8B-B14F-4D97-AF65-F5344CB8AC3E}">
        <p14:creationId xmlns:p14="http://schemas.microsoft.com/office/powerpoint/2010/main" val="89404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5D85-CB43-245B-BAC4-3902D273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Keycloak container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F7285-8AE8-8E80-A170-A71E60471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785" y="2639029"/>
            <a:ext cx="6306430" cy="2724530"/>
          </a:xfrm>
        </p:spPr>
      </p:pic>
    </p:spTree>
    <p:extLst>
      <p:ext uri="{BB962C8B-B14F-4D97-AF65-F5344CB8AC3E}">
        <p14:creationId xmlns:p14="http://schemas.microsoft.com/office/powerpoint/2010/main" val="421235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560B-3093-7C23-E488-E20141FA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Manager container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EB930C-C525-B34B-5558-C8B0969C5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2203" y="1825625"/>
            <a:ext cx="4887594" cy="4351338"/>
          </a:xfrm>
        </p:spPr>
      </p:pic>
    </p:spTree>
    <p:extLst>
      <p:ext uri="{BB962C8B-B14F-4D97-AF65-F5344CB8AC3E}">
        <p14:creationId xmlns:p14="http://schemas.microsoft.com/office/powerpoint/2010/main" val="389706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3347-0990-78D7-92A1-56D65DCA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EMQX</a:t>
            </a:r>
            <a:r>
              <a:rPr lang="sr-Latn-RS" dirty="0"/>
              <a:t> MQTT</a:t>
            </a:r>
            <a:r>
              <a:rPr lang="en-US" dirty="0"/>
              <a:t>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3A1FE-B0AE-B2D3-35B4-2AF322F91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Dodat</a:t>
            </a:r>
            <a:r>
              <a:rPr lang="en-US" dirty="0"/>
              <a:t> </a:t>
            </a:r>
            <a:r>
              <a:rPr lang="sr-Latn-RS" dirty="0"/>
              <a:t>MQTT</a:t>
            </a:r>
            <a:r>
              <a:rPr lang="en-US" dirty="0"/>
              <a:t> broker </a:t>
            </a:r>
            <a:r>
              <a:rPr lang="sr-Latn-RS" dirty="0"/>
              <a:t>kontejner kako bi komunikacija uređaja išla preko njega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1F1E-7322-D3CA-4E7D-06CD62CF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761" y="3154414"/>
            <a:ext cx="288647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3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E546-A1DB-DC68-2C58-6A732966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 pokretanje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7F385-94C5-1D54-B1FF-86DC98350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OpenRemote se pokreće </a:t>
            </a:r>
            <a:r>
              <a:rPr lang="sr-Latn-RS" i="1" dirty="0"/>
              <a:t>docker compose up </a:t>
            </a:r>
            <a:r>
              <a:rPr lang="sr-Latn-RS" dirty="0"/>
              <a:t>komandom</a:t>
            </a:r>
          </a:p>
          <a:p>
            <a:r>
              <a:rPr lang="sr-Latn-RS" dirty="0"/>
              <a:t>Potrebno je otići na </a:t>
            </a:r>
            <a:r>
              <a:rPr lang="sr-Latn-RS" i="1" dirty="0"/>
              <a:t>localhost</a:t>
            </a:r>
            <a:r>
              <a:rPr lang="sr-Latn-RS" dirty="0"/>
              <a:t> u web pretraživaču kako bi se otvorio Manager za upravljanje IoT sistemom</a:t>
            </a:r>
          </a:p>
          <a:p>
            <a:r>
              <a:rPr lang="sr-Latn-RS" dirty="0"/>
              <a:t>Za username navesti </a:t>
            </a:r>
            <a:r>
              <a:rPr lang="sr-Latn-RS" i="1" dirty="0"/>
              <a:t>admin</a:t>
            </a:r>
            <a:r>
              <a:rPr lang="sr-Latn-RS" dirty="0"/>
              <a:t>, za lozinku </a:t>
            </a:r>
            <a:r>
              <a:rPr lang="sr-Latn-RS" i="1" dirty="0"/>
              <a:t>secret</a:t>
            </a:r>
          </a:p>
          <a:p>
            <a:r>
              <a:rPr lang="sr-Latn-RS" dirty="0"/>
              <a:t>Inicijalno je prikazana mapa grada Roterdama na kojoj se može videti lokacija uređaja nakon dodavanja istih u sistem</a:t>
            </a:r>
          </a:p>
          <a:p>
            <a:r>
              <a:rPr lang="sr-Latn-RS" dirty="0"/>
              <a:t>Moguće je promeniti mapu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3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</TotalTime>
  <Words>820</Words>
  <Application>Microsoft Office PowerPoint</Application>
  <PresentationFormat>Widescreen</PresentationFormat>
  <Paragraphs>104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OpenRemote IoT platforma</vt:lpstr>
      <vt:lpstr>OpenRemote</vt:lpstr>
      <vt:lpstr>OpenRemote arhitektura</vt:lpstr>
      <vt:lpstr>Proxy container</vt:lpstr>
      <vt:lpstr>Postgresql container</vt:lpstr>
      <vt:lpstr>Keycloak container</vt:lpstr>
      <vt:lpstr>Manager container</vt:lpstr>
      <vt:lpstr>EMQX MQTT broker</vt:lpstr>
      <vt:lpstr>OpenRemote pokretanje</vt:lpstr>
      <vt:lpstr>Prikaz OpenRemote-a nakon pokretanja</vt:lpstr>
      <vt:lpstr>OpenRemote Asset</vt:lpstr>
      <vt:lpstr>OpenRemote Asset </vt:lpstr>
      <vt:lpstr>OpenRemote Agent</vt:lpstr>
      <vt:lpstr>OpenRemote Asset</vt:lpstr>
      <vt:lpstr>Kreiranje agenta</vt:lpstr>
      <vt:lpstr>Kreiranje agenta</vt:lpstr>
      <vt:lpstr>Kreiranje agenta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Testiranje rada uređaja i agenta</vt:lpstr>
      <vt:lpstr>Testiranje rada uređaja i agenta</vt:lpstr>
      <vt:lpstr>Testiranje rada uređaja i agenta</vt:lpstr>
      <vt:lpstr>Testiranje rada uređaja i agenta</vt:lpstr>
      <vt:lpstr>Slanje podataka sa uređaja</vt:lpstr>
      <vt:lpstr>Slanje podataka sa uređaja</vt:lpstr>
      <vt:lpstr>Slanje podataka sa uređaja</vt:lpstr>
      <vt:lpstr>Slanje podataka sa uređaja</vt:lpstr>
      <vt:lpstr>Slanje podataka sa uređaja</vt:lpstr>
      <vt:lpstr>Testiranje slanja podataka sa uređaja</vt:lpstr>
      <vt:lpstr>Testiranje slanja podataka sa uređaja</vt:lpstr>
      <vt:lpstr>Dodavanje novog uređaja</vt:lpstr>
      <vt:lpstr>Pravila</vt:lpstr>
      <vt:lpstr>Pravila</vt:lpstr>
      <vt:lpstr>Pravila</vt:lpstr>
      <vt:lpstr>Pravila</vt:lpstr>
      <vt:lpstr>Pravila</vt:lpstr>
      <vt:lpstr>Demonstracija rada pravila</vt:lpstr>
      <vt:lpstr>Demonstracija rada pravila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OpenRemote IoT platforma</dc:title>
  <dc:creator>Vukadin S. Draskovic</dc:creator>
  <cp:lastModifiedBy>Vukadin S. Draskovic</cp:lastModifiedBy>
  <cp:revision>5</cp:revision>
  <dcterms:created xsi:type="dcterms:W3CDTF">2024-05-30T08:31:09Z</dcterms:created>
  <dcterms:modified xsi:type="dcterms:W3CDTF">2024-05-30T15:49:57Z</dcterms:modified>
</cp:coreProperties>
</file>